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564" r:id="rId2"/>
    <p:sldId id="517" r:id="rId3"/>
    <p:sldId id="562" r:id="rId4"/>
    <p:sldId id="537" r:id="rId5"/>
    <p:sldId id="538" r:id="rId6"/>
    <p:sldId id="553" r:id="rId7"/>
    <p:sldId id="554" r:id="rId8"/>
    <p:sldId id="555" r:id="rId9"/>
    <p:sldId id="556" r:id="rId10"/>
    <p:sldId id="557" r:id="rId11"/>
    <p:sldId id="558" r:id="rId12"/>
    <p:sldId id="539" r:id="rId13"/>
    <p:sldId id="540" r:id="rId14"/>
    <p:sldId id="541" r:id="rId15"/>
    <p:sldId id="543" r:id="rId16"/>
    <p:sldId id="544" r:id="rId17"/>
    <p:sldId id="545" r:id="rId18"/>
    <p:sldId id="563" r:id="rId19"/>
    <p:sldId id="547" r:id="rId20"/>
    <p:sldId id="548" r:id="rId21"/>
    <p:sldId id="549" r:id="rId22"/>
    <p:sldId id="550" r:id="rId23"/>
    <p:sldId id="559" r:id="rId24"/>
    <p:sldId id="560" r:id="rId25"/>
    <p:sldId id="561" r:id="rId2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90" autoAdjust="0"/>
    <p:restoredTop sz="92167" autoAdjust="0"/>
  </p:normalViewPr>
  <p:slideViewPr>
    <p:cSldViewPr>
      <p:cViewPr varScale="1">
        <p:scale>
          <a:sx n="108" d="100"/>
          <a:sy n="108" d="100"/>
        </p:scale>
        <p:origin x="-171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F05A4F-65EE-4B3B-B513-D4918962EEFE}" type="datetimeFigureOut">
              <a:rPr lang="en-US" smtClean="0"/>
              <a:t>11/8/2013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7A4A3C-9C68-4699-B680-063EC7019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1083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6207B9D-BB77-4FE5-A9F5-0999D36B7C0C}" type="datetimeFigureOut">
              <a:rPr lang="en-US" smtClean="0"/>
              <a:pPr/>
              <a:t>11/8/2013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2BDC817-3888-46D5-BC47-BBB3EDD982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12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678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This is the vocabulary that appears on both the DCC and NT 30+ list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6631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This is the vocabulary that appears on both the DCC and NT 30+ list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6631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This is the vocabulary that appears on both the DCC and NT 30+ list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6631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This is the vocabulary that appears on both the DCC and NT 30+ list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6631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This is the vocabulary that appears on both the DCC and NT 30+ list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6631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This is the vocabulary that appears on both the DCC and NT 30+ list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6631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This is the vocabulary that appears on both the DCC and NT 30+ list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0281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This is the vocabulary that appears on both the DCC and NT 30+ list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8006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This is the vocabulary that appears on both the DCC and NT 30+ list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8006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This is the vocabulary that appears on both the DCC and NT 30+ list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3677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329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This is the vocabulary that appears on both the DCC and NT 30+ list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7564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This is the vocabulary that appears on both the DCC and NT 30+ list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61862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This is the vocabulary that appears on both the DCC and NT 30+ list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55259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This is the vocabulary that appears on both the DCC and NT 30+ list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66314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This is the vocabulary that appears on both the DCC and NT 30+ list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66314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31774">
              <a:spcBef>
                <a:spcPct val="0"/>
              </a:spcBef>
              <a:defRPr/>
            </a:pPr>
            <a:r>
              <a:rPr lang="en-US" dirty="0" smtClean="0"/>
              <a:t>This is the vocabulary that appears on both the DCC and NT 30+ list</a:t>
            </a:r>
          </a:p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This is the vocabulary that appears on both the DCC and NT 30+ list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6631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This is the vocabulary that appears on both the DCC and NT 30+ list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4094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is the vocabulary that appears on both the DCC and NT 30+ list</a:t>
            </a:r>
          </a:p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3945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This is the vocabulary that appears on both the DCC and NT 30+ list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6631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This is the vocabulary that appears on both the DCC and NT 30+ list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6631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This is the vocabulary that appears on both the DCC and NT 30+ list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6631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This is the vocabulary that appears on both the DCC and NT 30+ list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663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11/8/2013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409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11/8/2013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0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11/8/2013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096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11/8/2013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468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11/8/2013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540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11/8/2013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549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11/8/2013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250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11/8/2013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526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11/8/2013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761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11/8/2013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647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11/8/2013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459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03680-D0BC-4BCF-840F-2A0CA9B9CFB5}" type="datetimeFigureOut">
              <a:rPr lang="en-US" smtClean="0"/>
              <a:pPr/>
              <a:t>11/8/2013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63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wmajor@lsu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cc.dickinson.edu/greek-core-lis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Everyone:</a:t>
            </a:r>
            <a:b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 New Digital Resource for Beginning </a:t>
            </a: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Greek</a:t>
            </a:r>
            <a:b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1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Comprehensive </a:t>
            </a:r>
            <a:r>
              <a:rPr lang="en-US" sz="31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list of </a:t>
            </a:r>
            <a:br>
              <a:rPr lang="en-US" sz="31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1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Core Verbs and </a:t>
            </a:r>
            <a:r>
              <a:rPr lang="en-US" sz="31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Nouns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2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19600"/>
            <a:ext cx="6400800" cy="1752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2013 edition</a:t>
            </a:r>
          </a:p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Wilfred E. Major</a:t>
            </a:r>
          </a:p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wmajor@lsu.edu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5740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7 part 4 Vocabulary: Core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θέλω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ἐθελήσω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want 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ἐρωτάω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ήσω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ask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εὑρίσκω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εὑρήσω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find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ζάω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ζήσω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live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ζητέω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ήσω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seek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καλέω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</a:rPr>
              <a:t>καλῶ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call 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κρατέω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ήσω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rule over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κρίνω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κρινῶ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judge, decide,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determine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99427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7 part 4 Vocabulary: Core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λαλέω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ήσω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talk, babble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μέλλω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μελλήσω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intend, be about to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μένω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μενῶ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remain, stay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ποιέω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ήσω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do, make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φαίνω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φανῶ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make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appear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χαίρω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χαιρήσω</a:t>
            </a:r>
            <a:r>
              <a:rPr lang="en-US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 happy, say hello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13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8 part 1 Vocabulary: Core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ἀνήρ, ἀνδρός ὁ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man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μάρτυς -υρος ὁ/ἡ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witness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μήτηρ, μητρός ἡ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mother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πατήρ, πατρός ὁ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father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πῦρ, πυρός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fire 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χείρ, χειρός ἡ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hand</a:t>
            </a:r>
          </a:p>
          <a:p>
            <a:pPr marL="0" indent="0">
              <a:buNone/>
              <a:defRPr/>
            </a:pP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99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8 part 1 Vocabulary: Core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ἔθνος -ους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nation 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ἔτος -ους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year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μέρος -ους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part, share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ὄρος -ους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mountain, hill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πλῆθος -ους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crowd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σκότος –ους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darkness</a:t>
            </a:r>
            <a:endParaRPr lang="el-GR" sz="24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τέλος -ους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end </a:t>
            </a:r>
          </a:p>
          <a:p>
            <a:pPr marL="0" indent="0">
              <a:buNone/>
              <a:defRPr/>
            </a:pP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61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8 part 1 Vocabulary: Core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δύναμις -εως ἡ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power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πίστις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-εως ἡ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trust, proof,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faith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πόλις -εως ἡ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city</a:t>
            </a:r>
          </a:p>
          <a:p>
            <a:pPr>
              <a:buNone/>
              <a:defRPr/>
            </a:pPr>
            <a:endParaRPr lang="en-US" sz="24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 part 1 Vocabulary: Core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βασιλεύς -έως ὁ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king</a:t>
            </a:r>
          </a:p>
          <a:p>
            <a:pPr marL="0" indent="0">
              <a:buNone/>
              <a:defRPr/>
            </a:pP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219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8 part 1 Vocabulary: Core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γυνή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γυναικός ἡ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woman, wife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ποῦς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ποδός ὁ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foot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ὕδωρ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ὕδατος τό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water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φῶς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φωτός τό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light </a:t>
            </a:r>
          </a:p>
          <a:p>
            <a:pPr>
              <a:defRPr/>
            </a:pPr>
            <a:r>
              <a:rPr lang="en-US" sz="2400" dirty="0" err="1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χάρις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-</a:t>
            </a:r>
            <a:r>
              <a:rPr lang="en-US" sz="2400" dirty="0" err="1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ιτος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ἡ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grace, favor </a:t>
            </a:r>
          </a:p>
          <a:p>
            <a:pPr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210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8 part 2 Vocabulary: Core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ἀρχή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-ῆς ἡ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beginning, authority, office 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γῆ γῆς ἡ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earth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γραφή -ῆς ἡ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drawing, writing, indictment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εἰρήνη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-ης ἡ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peace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κεφαλή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-ῆς ἡ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head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τιμή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-ῆς ἡ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value, honor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φωνή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-ῆς ἡ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sound, voice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ψυχή -ῆς ἡ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breath,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soul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10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8 part 2 Vocabulary: Core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ἡμέρα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-ας ἡ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day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οἰκία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-ας ἡ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building, house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σωτηρία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-ας ἡ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safety, salvation  </a:t>
            </a:r>
          </a:p>
          <a:p>
            <a:pPr>
              <a:buNone/>
              <a:defRPr/>
            </a:pPr>
            <a:endParaRPr lang="en-US" sz="28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70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 part 2 Vocabulary: Core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ἀλήθεια -ας ἡ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truth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γλῶττα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-ης ἡ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tongue, language</a:t>
            </a:r>
          </a:p>
          <a:p>
            <a:pPr marL="457200" lvl="1" indent="0">
              <a:buNone/>
              <a:defRPr/>
            </a:pPr>
            <a:r>
              <a:rPr lang="en-US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=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γλῶσσα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δόξα -ης ἡ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opinion, judgment, glory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θάλαττα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-ης ἡ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sea</a:t>
            </a:r>
          </a:p>
          <a:p>
            <a:pPr marL="457200" lvl="1" indent="0">
              <a:buNone/>
              <a:defRPr/>
            </a:pPr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=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θάλασσα 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01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8 part 2 Vocabulary: Core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ἀδελφός -οῦ ὁ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brother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ἄνθρωπος -ου, ὁ/ἡ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human being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δοῦλος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-ου ὁ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slave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ἥλιος -ου ὁ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sun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θάνατος -ου ὁ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death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θεός 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οῦ ὁ/ἡ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god, goddess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καιρός -οῦ ὁ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right time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κύριος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-ου ὁ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lord,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master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09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 Power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Point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compiles core verbs and nouns from two vocabulary lists: 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Classical Vocabulary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derives from the Dickinson College Commentaries vocabulary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list (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dcc.dickinson.edu/greek-core-list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). 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New Testament Vocabulary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collects together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all the words which appear 30+ times in the NT.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Core Vocabulary here are those nouns and verbs which are on both lists, all drawn from AGE Units 2-9.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verbs and nouns are grouped by 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stem type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to make their patterns clearer and facilitate memorization. </a:t>
            </a:r>
          </a:p>
        </p:txBody>
      </p:sp>
    </p:spTree>
    <p:extLst>
      <p:ext uri="{BB962C8B-B14F-4D97-AF65-F5344CB8AC3E}">
        <p14:creationId xmlns:p14="http://schemas.microsoft.com/office/powerpoint/2010/main" val="261816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8 part 2 Vocabulary: Core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λαός -οῦ ὁ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people, folk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λίθος -ου ὁ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stone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λόγος -ου ὁ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word, speech; thought, reason, account, reckoning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ναός, ναοῦ ὁ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temple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νόμος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-ου ὁ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custom, tradition, law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ὁδός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-οῦ ἡ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road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οἶκος -ου ὁ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house, home, family 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οὐρανός -οῦ ὁ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sky, heaven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ὀφθαλμός -οῦ ὁ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eye </a:t>
            </a:r>
          </a:p>
        </p:txBody>
      </p:sp>
    </p:spTree>
    <p:extLst>
      <p:ext uri="{BB962C8B-B14F-4D97-AF65-F5344CB8AC3E}">
        <p14:creationId xmlns:p14="http://schemas.microsoft.com/office/powerpoint/2010/main" val="193274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8 part 2 Vocabulary: Core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τόπος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-ου ὁ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place, topic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υἱός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-οῦ ὁ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son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φόβος -ου ὁ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panic, fear 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χρόνος -ου ὁ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time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361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8 part 2 Vocabulary: Core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δαιμόνιον -ου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demon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ἔργον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-ου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deed, work 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παιδίον -ου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child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πρόσωπον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-ου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face, mask, person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σημεῖον -ου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sign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τέκνον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-ου τό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child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610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9 part 1 Vocabulary: Core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ἀποκρίνομαι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ἀποκρινοῦμαι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answer </a:t>
            </a:r>
            <a:endParaRPr lang="el-GR" sz="24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βούλομαι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βουλήσομαι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want, prefer </a:t>
            </a:r>
          </a:p>
          <a:p>
            <a:pPr>
              <a:defRPr/>
            </a:pPr>
            <a:r>
              <a:rPr lang="en-US" sz="2400" dirty="0" err="1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γί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γ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 err="1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νομ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αι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γενήσομαι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happen, become, be born 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δέχομαι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δέξομαι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welcome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δύναμαι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δυνήσομαι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 able,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can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ἐργάζομαι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ἐργάσομαι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work </a:t>
            </a:r>
            <a:endParaRPr lang="el-GR" sz="24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πορεύομαι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πορεύσομαι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go,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march,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journey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2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part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 Vocabulary: Core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ἁμαρτάνω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ἁμαρτήσομαι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miss, make a mistake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ἀποθνῄσκω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ἀποθανοῦμαι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die</a:t>
            </a:r>
            <a:endParaRPr lang="el-GR" sz="24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βαίνω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βήσομαι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walk, come, go</a:t>
            </a:r>
          </a:p>
          <a:p>
            <a:pPr>
              <a:defRPr/>
            </a:pPr>
            <a:r>
              <a:rPr lang="en-US" sz="2400" dirty="0" err="1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γί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γ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νώσκω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γνώσομαι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know, learn, judge, think 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λαμβάνω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λήψομαι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take, grab; receive, get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πίνω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πίομαι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drink </a:t>
            </a:r>
            <a:endParaRPr lang="en-US" sz="24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55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part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 Vocabulary: Core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ἔχω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ἕξω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and</a:t>
            </a:r>
            <a:r>
              <a:rPr lang="en-US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σχήσω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have, hold, be</a:t>
            </a:r>
          </a:p>
          <a:p>
            <a:pPr marL="857250" lvl="2" indent="-457200">
              <a:defRPr/>
            </a:pPr>
            <a:r>
              <a:rPr lang="el-GR" sz="19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παρέχω </a:t>
            </a:r>
            <a:r>
              <a:rPr lang="en-US" sz="19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provide</a:t>
            </a:r>
            <a:endParaRPr lang="el-GR" sz="19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λέγω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ἐρῶ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say, tell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ὁράω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ὄψομαι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see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πάσχω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πείσομαι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suffer, experience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πίπτω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πεσοῦμαι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  <a:sym typeface="Wingdings" pitchFamily="2" charset="2"/>
              </a:rPr>
              <a:t>fall 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πλέω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πλεύσομαι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πλευσοῦμαι</a:t>
            </a:r>
            <a:r>
              <a:rPr lang="en-US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sail </a:t>
            </a:r>
            <a:endParaRPr lang="el-GR" sz="24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φέρω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οἴσω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carry, bring</a:t>
            </a:r>
          </a:p>
        </p:txBody>
      </p:sp>
    </p:spTree>
    <p:extLst>
      <p:ext uri="{BB962C8B-B14F-4D97-AF65-F5344CB8AC3E}">
        <p14:creationId xmlns:p14="http://schemas.microsoft.com/office/powerpoint/2010/main" val="300919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2 Vocabulary: Core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ἀπόλλυμι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ἀπολῶ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kill, destroy </a:t>
            </a:r>
          </a:p>
          <a:p>
            <a:pPr marL="342900" lvl="1" indent="-342900">
              <a:buFont typeface="Arial" pitchFamily="34" charset="0"/>
              <a:buChar char="•"/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ἀφίημι, ἀφήσω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let go, allow, forgive 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δίδωμι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δώσω</a:t>
            </a:r>
            <a:r>
              <a:rPr lang="el-GR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give </a:t>
            </a:r>
          </a:p>
          <a:p>
            <a:pPr lvl="1"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ἀποδίδωμι, ἀποδώσω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give back </a:t>
            </a:r>
            <a:endParaRPr lang="el-G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παραδίδωμι, παραδώσω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hand over, deliver</a:t>
            </a:r>
            <a:endParaRPr lang="el-G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εἰμί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ἔσομαι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el-GR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ἵστημι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στήσω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stand 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τίθημι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θήσω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put, make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φημί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φήσω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say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451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3 part 1 Vocabulary: Core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ἄρχων -οντος ὁ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ruler 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endParaRPr lang="en-US" sz="28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 part 2 Vocabulary: Core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ἐλπίς </a:t>
            </a:r>
            <a:r>
              <a:rPr lang="en-US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δος ἡ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hope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νύξ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νυκτός ἡ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night</a:t>
            </a:r>
          </a:p>
          <a:p>
            <a:pPr marL="0" indent="0">
              <a:buNone/>
              <a:defRPr/>
            </a:pP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86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3 part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Vocabulary: Core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αἷμα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-ατος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blood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ὄνομα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-ατος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name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πνεῦμα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-ατος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wind, breath, spirit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στόμα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-ατος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mouth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σῶμα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-ατος τό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body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502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7 part 2 Vocabulary: Core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ἀκούω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ἀκούσω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hear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λύω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λύσω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loosen, destroy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πιστεύω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πιστεύσω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trust, rely on, believe in (+ dat.) 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40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7 part 3 Vocabulary: Core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ἄγω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ἄξω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lead, bring, pass (time)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ἄρχω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ξω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begin, lead, rule (+ gen.)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ὑπάρχω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exist, be, belong to </a:t>
            </a:r>
            <a:endParaRPr lang="el-G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βλέπω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ψω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see, look</a:t>
            </a:r>
            <a:endParaRPr lang="el-GR" sz="24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γράφω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ψω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write, draw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διδάσκω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διδάξω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teach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διώκω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ξω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pursue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δοκέω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δόξω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seem </a:t>
            </a:r>
          </a:p>
          <a:p>
            <a:pPr marL="0" indent="0">
              <a:buNone/>
              <a:defRPr/>
            </a:pP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278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7 part 3 Vocabulary: Core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θαυμάζω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en-US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amazed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λέγω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ξω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say, tell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πείθω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persuade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πέμπω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ψω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send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πράττω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ξω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do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buNone/>
              <a:defRPr/>
            </a:pPr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=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πράσσω</a:t>
            </a:r>
            <a:r>
              <a:rPr lang="en-US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l-GR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σῴζω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σώσω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save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φυλάττω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ξω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watch, guard, defend 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buNone/>
              <a:defRPr/>
            </a:pPr>
            <a:r>
              <a:rPr lang="en-US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=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φυλάσσω</a:t>
            </a:r>
            <a:r>
              <a:rPr lang="en-US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sz="20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158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7 part 4 Vocabulary: Core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ἀγγέλλω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ἀγγελῶ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report, tell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αἴρω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ἀρῶ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raise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αἰτέω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ήσω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beg, ask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ἀποκτείνω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κτενῶ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kill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ἀπόλλυμι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ἀπολῶ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kill, destroy 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βάλλω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βαλῶ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throw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δηλόω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ώσω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show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δοκέω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δόξω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seem </a:t>
            </a:r>
          </a:p>
          <a:p>
            <a:pPr marL="0" indent="0">
              <a:buNone/>
              <a:defRPr/>
            </a:pP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46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10231</TotalTime>
  <Words>1599</Words>
  <Application>Microsoft Office PowerPoint</Application>
  <PresentationFormat>On-screen Show (4:3)</PresentationFormat>
  <Paragraphs>254</Paragraphs>
  <Slides>25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Ancient Greek for Everyone: A New Digital Resource for Beginning Greek  Comprehensive list of  Core Verbs and Nouns 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Greek 1001 Elementary Greek</dc:title>
  <dc:creator>Wilfred E Major</dc:creator>
  <cp:lastModifiedBy>Wilfred E Major</cp:lastModifiedBy>
  <cp:revision>783</cp:revision>
  <cp:lastPrinted>2013-10-23T02:07:16Z</cp:lastPrinted>
  <dcterms:created xsi:type="dcterms:W3CDTF">2012-08-17T18:41:45Z</dcterms:created>
  <dcterms:modified xsi:type="dcterms:W3CDTF">2013-11-08T18:21:33Z</dcterms:modified>
</cp:coreProperties>
</file>